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16"/>
  </p:notesMasterIdLst>
  <p:sldIdLst>
    <p:sldId id="256" r:id="rId2"/>
    <p:sldId id="257" r:id="rId3"/>
    <p:sldId id="275" r:id="rId4"/>
    <p:sldId id="280" r:id="rId5"/>
    <p:sldId id="282" r:id="rId6"/>
    <p:sldId id="283" r:id="rId7"/>
    <p:sldId id="284" r:id="rId8"/>
    <p:sldId id="274" r:id="rId9"/>
    <p:sldId id="285" r:id="rId10"/>
    <p:sldId id="286" r:id="rId11"/>
    <p:sldId id="287" r:id="rId12"/>
    <p:sldId id="289" r:id="rId13"/>
    <p:sldId id="290" r:id="rId14"/>
    <p:sldId id="28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157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9B857-08A1-43F6-8B0C-25E1842EF18F}" type="datetimeFigureOut">
              <a:rPr lang="en-GB" smtClean="0"/>
              <a:t>11/04/2022</a:t>
            </a:fld>
            <a:endParaRPr lang="en-GB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637AE-94DF-43CC-BDE1-58735A9A50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852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637AE-94DF-43CC-BDE1-58735A9A505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576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78"/>
            <a:ext cx="6858000" cy="618523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128B-A711-4626-BE0A-5998EC58AF0C}" type="datetime1">
              <a:rPr lang="ru-RU" smtClean="0"/>
              <a:t>11.04.2022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7321-B267-4E05-A4B9-C3127F1E2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125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7D209-C16E-49D8-8E9E-C9AC6D8CCAC7}" type="datetime1">
              <a:rPr lang="ru-RU" smtClean="0"/>
              <a:t>11.04.2022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7321-B267-4E05-A4B9-C3127F1E2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168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489399"/>
            <a:ext cx="7885509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CBEC7-5E47-4ED0-847D-F7F2972F4C20}" type="datetime1">
              <a:rPr lang="ru-RU" smtClean="0"/>
              <a:t>11.04.2022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7321-B267-4E05-A4B9-C3127F1E2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5193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22631-59B9-4A03-A4FA-1D7ED0CCF1DF}" type="datetime1">
              <a:rPr lang="ru-RU" smtClean="0"/>
              <a:t>11.04.2022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7321-B267-4E05-A4B9-C3127F1E2F31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0505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68"/>
            <a:ext cx="78867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850581"/>
            <a:ext cx="7885509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C2AB-E014-494A-AFB6-4AA36E6B3773}" type="datetime1">
              <a:rPr lang="ru-RU" smtClean="0"/>
              <a:t>11.04.2022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7321-B267-4E05-A4B9-C3127F1E2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13748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BD4A4-D627-481C-9B11-D7B0FCCA8B07}" type="datetime1">
              <a:rPr lang="ru-RU" smtClean="0"/>
              <a:t>11.04.2022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7321-B267-4E05-A4B9-C3127F1E2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5328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F5D22-0902-4F07-AF8B-10C2DD1AB3EF}" type="datetime1">
              <a:rPr lang="ru-RU" smtClean="0"/>
              <a:t>11.04.2022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7321-B267-4E05-A4B9-C3127F1E2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869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EA3DC-E5F8-46C6-BFD2-07DE3E4ADA11}" type="datetime1">
              <a:rPr lang="ru-RU" smtClean="0"/>
              <a:t>11.04.2022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7321-B267-4E05-A4B9-C3127F1E2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135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F59F4-9FCF-40B2-9F56-5CE400BDCB9A}" type="datetime1">
              <a:rPr lang="ru-RU" smtClean="0"/>
              <a:t>11.04.2022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7321-B267-4E05-A4B9-C3127F1E2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872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AD47A-5FC1-4515-9EDE-4156514062FE}" type="datetime1">
              <a:rPr lang="ru-RU" smtClean="0"/>
              <a:t>11.04.2022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7321-B267-4E05-A4B9-C3127F1E2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1274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984BD-97BF-45D6-90F6-3BE3370931DF}" type="datetime1">
              <a:rPr lang="ru-RU" smtClean="0"/>
              <a:t>11.04.2022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7321-B267-4E05-A4B9-C3127F1E2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34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11F51-5E6A-4EE3-B47E-39A3432F9F9C}" type="datetime1">
              <a:rPr lang="ru-RU" smtClean="0"/>
              <a:t>11.04.2022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7321-B267-4E05-A4B9-C3127F1E2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536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681163"/>
            <a:ext cx="3776661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2505075"/>
            <a:ext cx="377666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72928-4936-4D4A-9149-B725CC27A4BD}" type="datetime1">
              <a:rPr lang="ru-RU" smtClean="0"/>
              <a:t>11.04.2022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7321-B267-4E05-A4B9-C3127F1E2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8147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51CF2-098B-4702-A12D-11B6FDD94CB0}" type="datetime1">
              <a:rPr lang="ru-RU" smtClean="0"/>
              <a:t>11.04.2022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7321-B267-4E05-A4B9-C3127F1E2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634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19E37-120B-4BE6-B11F-2BFC5D125400}" type="datetime1">
              <a:rPr lang="ru-RU" smtClean="0"/>
              <a:t>11.04.2022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7321-B267-4E05-A4B9-C3127F1E2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6786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7880-428E-4F5C-BEF6-4084C2081F73}" type="datetime1">
              <a:rPr lang="ru-RU" smtClean="0"/>
              <a:t>11.04.2022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7321-B267-4E05-A4B9-C3127F1E2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9408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5C590-EB58-4E8D-B28A-4E948067F58F}" type="datetime1">
              <a:rPr lang="ru-RU" smtClean="0"/>
              <a:t>11.04.2022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7321-B267-4E05-A4B9-C3127F1E2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1136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825625"/>
            <a:ext cx="767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E60B2A1-7CAC-4A8B-AC90-A49FDE374C7D}" type="datetime1">
              <a:rPr lang="ru-RU" smtClean="0"/>
              <a:t>11.04.2022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CDCD7321-B267-4E05-A4B9-C3127F1E2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0303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view360@gmail.com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Users\HostGame\Desktop\3.jpg">
            <a:extLst>
              <a:ext uri="{FF2B5EF4-FFF2-40B4-BE49-F238E27FC236}">
                <a16:creationId xmlns:a16="http://schemas.microsoft.com/office/drawing/2014/main" id="{1AC80F59-B361-4C73-9A56-307C4E642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-360042" y="0"/>
            <a:ext cx="9908695" cy="7011136"/>
          </a:xfrm>
          <a:prstGeom prst="rect">
            <a:avLst/>
          </a:prstGeom>
          <a:noFill/>
        </p:spPr>
      </p:pic>
      <p:pic>
        <p:nvPicPr>
          <p:cNvPr id="7170" name="Picture 2" descr="PlayStation Virtual Reality (VR) Review - Traveler + Gamer">
            <a:extLst>
              <a:ext uri="{FF2B5EF4-FFF2-40B4-BE49-F238E27FC236}">
                <a16:creationId xmlns:a16="http://schemas.microsoft.com/office/drawing/2014/main" id="{4D0A344D-BCF7-41E5-A402-B819210E4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0042" y="0"/>
            <a:ext cx="9908695" cy="5582585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  <a:reflection blurRad="88900" stA="50000" endA="300" endPos="90000" dir="5400000" sy="-100000" algn="bl" rotWithShape="0"/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 rot="20735930">
            <a:off x="1334644" y="1618504"/>
            <a:ext cx="4220001" cy="1241977"/>
          </a:xfrm>
          <a:effectLst>
            <a:glow rad="101600">
              <a:schemeClr val="bg1">
                <a:alpha val="60000"/>
              </a:schemeClr>
            </a:glow>
            <a:reflection blurRad="76200" stA="38000" endPos="92000" dist="1270000" dir="5400000" sy="-100000" algn="bl" rotWithShape="0"/>
            <a:softEdge rad="63500"/>
          </a:effectLst>
        </p:spPr>
        <p:txBody>
          <a:bodyPr>
            <a:noAutofit/>
          </a:bodyPr>
          <a:lstStyle/>
          <a:p>
            <a:r>
              <a:rPr lang="en-US" sz="4000" dirty="0">
                <a:latin typeface="Monotype Corsiva" panose="03010101010201010101" pitchFamily="66" charset="0"/>
              </a:rPr>
              <a:t/>
            </a:r>
            <a:br>
              <a:rPr lang="en-US" sz="4000" dirty="0">
                <a:latin typeface="Monotype Corsiva" panose="03010101010201010101" pitchFamily="66" charset="0"/>
              </a:rPr>
            </a:br>
            <a:r>
              <a:rPr lang="en-US" sz="4000" dirty="0" smtClean="0">
                <a:latin typeface="Monotype Corsiva" panose="03010101010201010101" pitchFamily="66" charset="0"/>
              </a:rPr>
              <a:t>VR/AR</a:t>
            </a:r>
            <a:r>
              <a:rPr lang="ru-RU" sz="4000" dirty="0" smtClean="0">
                <a:latin typeface="Monotype Corsiva" panose="03010101010201010101" pitchFamily="66" charset="0"/>
              </a:rPr>
              <a:t>-приложение</a:t>
            </a:r>
            <a:endParaRPr lang="ru-RU" sz="4000" dirty="0">
              <a:latin typeface="Monotype Corsiva" panose="03010101010201010101" pitchFamily="66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004048" y="5204945"/>
            <a:ext cx="4032448" cy="1800200"/>
          </a:xfrm>
        </p:spPr>
        <p:txBody>
          <a:bodyPr>
            <a:normAutofit fontScale="85000" lnSpcReduction="10000"/>
          </a:bodyPr>
          <a:lstStyle/>
          <a:p>
            <a:r>
              <a:rPr lang="ru-RU" sz="2400" dirty="0">
                <a:solidFill>
                  <a:schemeClr val="tx1"/>
                </a:solidFill>
                <a:latin typeface="Monotype Corsiva" panose="03010101010201010101" pitchFamily="66" charset="0"/>
              </a:rPr>
              <a:t>Команда «</a:t>
            </a:r>
            <a:r>
              <a:rPr lang="en-US" sz="2400" dirty="0">
                <a:solidFill>
                  <a:schemeClr val="tx1"/>
                </a:solidFill>
                <a:latin typeface="Monotype Corsiva" panose="03010101010201010101" pitchFamily="66" charset="0"/>
              </a:rPr>
              <a:t>View-360</a:t>
            </a:r>
            <a:r>
              <a:rPr lang="ru-RU" sz="2400" dirty="0">
                <a:solidFill>
                  <a:schemeClr val="tx1"/>
                </a:solidFill>
                <a:latin typeface="Monotype Corsiva" panose="03010101010201010101" pitchFamily="66" charset="0"/>
              </a:rPr>
              <a:t>»</a:t>
            </a:r>
          </a:p>
          <a:p>
            <a:pPr marL="514350" indent="-514350" algn="just">
              <a:buAutoNum type="arabicPeriod"/>
            </a:pPr>
            <a:r>
              <a:rPr lang="ru-RU" dirty="0">
                <a:solidFill>
                  <a:schemeClr val="tx1"/>
                </a:solidFill>
                <a:latin typeface="Monotype Corsiva" panose="03010101010201010101" pitchFamily="66" charset="0"/>
              </a:rPr>
              <a:t>Шарипов Шавкат (ИСТб-19-2)</a:t>
            </a:r>
          </a:p>
          <a:p>
            <a:pPr marL="514350" indent="-514350" algn="just"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Monotype Corsiva" panose="03010101010201010101" pitchFamily="66" charset="0"/>
              </a:rPr>
              <a:t>Тупицына Светлана (ИСТб-19-2)</a:t>
            </a:r>
            <a:endParaRPr lang="ru-RU" dirty="0">
              <a:solidFill>
                <a:schemeClr val="tx1"/>
              </a:solidFill>
              <a:latin typeface="Monotype Corsiva" panose="03010101010201010101" pitchFamily="66" charset="0"/>
            </a:endParaRPr>
          </a:p>
          <a:p>
            <a:pPr marL="514350" indent="-514350" algn="just"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Monotype Corsiva" panose="03010101010201010101" pitchFamily="66" charset="0"/>
              </a:rPr>
              <a:t>Привалихин </a:t>
            </a:r>
            <a:r>
              <a:rPr lang="ru-RU" dirty="0">
                <a:solidFill>
                  <a:schemeClr val="tx1"/>
                </a:solidFill>
                <a:latin typeface="Monotype Corsiva" panose="03010101010201010101" pitchFamily="66" charset="0"/>
              </a:rPr>
              <a:t>Сергей (АСУб-19-1)</a:t>
            </a:r>
          </a:p>
          <a:p>
            <a:pPr algn="just"/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3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C:\Users\HostGame\Desktop\3.jpg">
            <a:extLst>
              <a:ext uri="{FF2B5EF4-FFF2-40B4-BE49-F238E27FC236}">
                <a16:creationId xmlns:a16="http://schemas.microsoft.com/office/drawing/2014/main" id="{D8468FC4-0DED-44FA-BE22-457468F1F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-3" y="1691688"/>
            <a:ext cx="9144001" cy="5166312"/>
          </a:xfrm>
          <a:prstGeom prst="rect">
            <a:avLst/>
          </a:prstGeom>
          <a:noFill/>
        </p:spPr>
      </p:pic>
      <p:pic>
        <p:nvPicPr>
          <p:cNvPr id="7" name="Picture 5" descr="C:\Users\Сережа\Desktop\middle-white-to-black-gradient.png">
            <a:extLst>
              <a:ext uri="{FF2B5EF4-FFF2-40B4-BE49-F238E27FC236}">
                <a16:creationId xmlns:a16="http://schemas.microsoft.com/office/drawing/2014/main" id="{1859FBDA-EC6A-4F72-AE72-AE50C4916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08520" y="1699939"/>
            <a:ext cx="9361040" cy="587364"/>
          </a:xfrm>
          <a:prstGeom prst="rect">
            <a:avLst/>
          </a:prstGeom>
          <a:noFill/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DF479F3-5E1C-40A2-B213-1DEC9814AAF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571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itchFamily="66" charset="0"/>
              </a:rPr>
              <a:t>Демонстрация работы</a:t>
            </a:r>
            <a:endParaRPr lang="ru-RU" sz="28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itchFamily="66" charset="0"/>
            </a:endParaRPr>
          </a:p>
        </p:txBody>
      </p:sp>
      <p:sp>
        <p:nvSpPr>
          <p:cNvPr id="2" name="AutoShape 2" descr="Goal Project Management Mind Map, Business Concept Stock Photo, Picture And  Royalty Free Image. Image 37588611.">
            <a:extLst>
              <a:ext uri="{FF2B5EF4-FFF2-40B4-BE49-F238E27FC236}">
                <a16:creationId xmlns:a16="http://schemas.microsoft.com/office/drawing/2014/main" id="{A49591A1-5F64-489B-BF03-42ED706EB7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9246" y="1906983"/>
            <a:ext cx="145154" cy="14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Goal Project Management Mind Map, Business Concept Stock Photo, Picture And  Royalty Free Image. Image 37588611.">
            <a:extLst>
              <a:ext uri="{FF2B5EF4-FFF2-40B4-BE49-F238E27FC236}">
                <a16:creationId xmlns:a16="http://schemas.microsoft.com/office/drawing/2014/main" id="{1D59BB88-53B3-4D39-AB7B-6B1615AA64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31646" y="2059383"/>
            <a:ext cx="145154" cy="14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482" y="1906983"/>
            <a:ext cx="2659915" cy="483676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  <a:reflection blurRad="127000" stA="50000" endA="295" endPos="92000" dist="101600" dir="5400000" sy="-100000" algn="bl" rotWithShape="0"/>
            <a:softEdge rad="6350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125" y="1906983"/>
            <a:ext cx="2686407" cy="483676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  <a:reflection blurRad="127000" stA="50000" endA="295" endPos="92000" dist="101600" dir="5400000" sy="-100000" algn="bl" rotWithShape="0"/>
            <a:softEdge rad="63500"/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86" y="3573016"/>
            <a:ext cx="2279077" cy="228512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  <a:reflection blurRad="127000" stA="50000" endA="295" endPos="92000" dist="101600" dir="5400000" sy="-100000" algn="bl" rotWithShape="0"/>
            <a:softEdge rad="63500"/>
          </a:effectLst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6A5FFA-6FDB-48A9-BD1C-9A82C742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7321-B267-4E05-A4B9-C3127F1E2F31}" type="slidenum">
              <a:rPr lang="ru-RU" sz="2400" smtClean="0"/>
              <a:t>10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81420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C:\Users\HostGame\Desktop\3.jpg">
            <a:extLst>
              <a:ext uri="{FF2B5EF4-FFF2-40B4-BE49-F238E27FC236}">
                <a16:creationId xmlns:a16="http://schemas.microsoft.com/office/drawing/2014/main" id="{D8468FC4-0DED-44FA-BE22-457468F1F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0800000" flipH="1">
            <a:off x="-17378" y="1699939"/>
            <a:ext cx="9144001" cy="5166312"/>
          </a:xfrm>
          <a:prstGeom prst="rect">
            <a:avLst/>
          </a:prstGeom>
          <a:noFill/>
        </p:spPr>
      </p:pic>
      <p:pic>
        <p:nvPicPr>
          <p:cNvPr id="7" name="Picture 5" descr="C:\Users\Сережа\Desktop\middle-white-to-black-gradient.png">
            <a:extLst>
              <a:ext uri="{FF2B5EF4-FFF2-40B4-BE49-F238E27FC236}">
                <a16:creationId xmlns:a16="http://schemas.microsoft.com/office/drawing/2014/main" id="{1859FBDA-EC6A-4F72-AE72-AE50C4916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108520" y="1699939"/>
            <a:ext cx="9361040" cy="587364"/>
          </a:xfrm>
          <a:prstGeom prst="rect">
            <a:avLst/>
          </a:prstGeom>
          <a:noFill/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DF479F3-5E1C-40A2-B213-1DEC9814AAF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571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itchFamily="66" charset="0"/>
              </a:rPr>
              <a:t>Демонстрация работы</a:t>
            </a:r>
            <a:endParaRPr lang="ru-RU" sz="28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itchFamily="66" charset="0"/>
            </a:endParaRPr>
          </a:p>
        </p:txBody>
      </p:sp>
      <p:sp>
        <p:nvSpPr>
          <p:cNvPr id="2" name="AutoShape 2" descr="Goal Project Management Mind Map, Business Concept Stock Photo, Picture And  Royalty Free Image. Image 37588611.">
            <a:extLst>
              <a:ext uri="{FF2B5EF4-FFF2-40B4-BE49-F238E27FC236}">
                <a16:creationId xmlns:a16="http://schemas.microsoft.com/office/drawing/2014/main" id="{A49591A1-5F64-489B-BF03-42ED706EB7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9246" y="1906983"/>
            <a:ext cx="145154" cy="14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Goal Project Management Mind Map, Business Concept Stock Photo, Picture And  Royalty Free Image. Image 37588611.">
            <a:extLst>
              <a:ext uri="{FF2B5EF4-FFF2-40B4-BE49-F238E27FC236}">
                <a16:creationId xmlns:a16="http://schemas.microsoft.com/office/drawing/2014/main" id="{1D59BB88-53B3-4D39-AB7B-6B1615AA64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31646" y="2059383"/>
            <a:ext cx="145154" cy="14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81" y="1747816"/>
            <a:ext cx="2643411" cy="4806755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  <a:reflection blurRad="127000" stA="50000" endA="300" endPos="90000" dir="5400000" sy="-100000" algn="bl" rotWithShape="0"/>
            <a:softEdge rad="63500"/>
          </a:effectLst>
        </p:spPr>
      </p:pic>
      <p:pic>
        <p:nvPicPr>
          <p:cNvPr id="15" name="Голосовое описание картинки">
            <a:hlinkClick r:id="" action="ppaction://media"/>
            <a:extLst>
              <a:ext uri="{FF2B5EF4-FFF2-40B4-BE49-F238E27FC236}">
                <a16:creationId xmlns:a16="http://schemas.microsoft.com/office/drawing/2014/main" id="{297E14CD-283A-4E22-B325-5991BD57D2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39156" y="5758331"/>
            <a:ext cx="432048" cy="43204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734" y="1747815"/>
            <a:ext cx="2677875" cy="4806755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  <a:reflection blurRad="127000" stA="50000" endA="300" endPos="90000" dir="5400000" sy="-100000" algn="bl" rotWithShape="0"/>
            <a:softEdge rad="63500"/>
          </a:effectLst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471F3C0-EE0A-429D-9F89-1E1F6341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7321-B267-4E05-A4B9-C3127F1E2F31}" type="slidenum">
              <a:rPr lang="ru-RU" sz="2400" smtClean="0"/>
              <a:t>11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05106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C:\Users\HostGame\Desktop\3.jpg">
            <a:extLst>
              <a:ext uri="{FF2B5EF4-FFF2-40B4-BE49-F238E27FC236}">
                <a16:creationId xmlns:a16="http://schemas.microsoft.com/office/drawing/2014/main" id="{D8468FC4-0DED-44FA-BE22-457468F1F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-3" y="1691688"/>
            <a:ext cx="9144001" cy="5166312"/>
          </a:xfrm>
          <a:prstGeom prst="rect">
            <a:avLst/>
          </a:prstGeom>
          <a:noFill/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2131960"/>
            <a:ext cx="8784976" cy="4382057"/>
          </a:xfrm>
        </p:spPr>
        <p:txBody>
          <a:bodyPr>
            <a:normAutofit/>
          </a:bodyPr>
          <a:lstStyle/>
          <a:p>
            <a:r>
              <a:rPr lang="ru-RU" dirty="0">
                <a:latin typeface="Monotype Corsiva" panose="03010101010201010101" pitchFamily="66" charset="0"/>
              </a:rPr>
              <a:t>А. </a:t>
            </a:r>
            <a:r>
              <a:rPr lang="ru-RU" dirty="0" err="1">
                <a:latin typeface="Monotype Corsiva" panose="03010101010201010101" pitchFamily="66" charset="0"/>
              </a:rPr>
              <a:t>Россохин</a:t>
            </a:r>
            <a:r>
              <a:rPr lang="ru-RU" dirty="0">
                <a:latin typeface="Monotype Corsiva" panose="03010101010201010101" pitchFamily="66" charset="0"/>
              </a:rPr>
              <a:t>, В. </a:t>
            </a:r>
            <a:r>
              <a:rPr lang="ru-RU" dirty="0" err="1">
                <a:latin typeface="Monotype Corsiva" panose="03010101010201010101" pitchFamily="66" charset="0"/>
              </a:rPr>
              <a:t>Измагурова</a:t>
            </a:r>
            <a:r>
              <a:rPr lang="ru-RU" dirty="0">
                <a:latin typeface="Monotype Corsiva" panose="03010101010201010101" pitchFamily="66" charset="0"/>
              </a:rPr>
              <a:t>. Виртуальное счастье или виртуальная зависимость // </a:t>
            </a:r>
            <a:r>
              <a:rPr lang="ru-RU" dirty="0" err="1">
                <a:latin typeface="Monotype Corsiva" panose="03010101010201010101" pitchFamily="66" charset="0"/>
              </a:rPr>
              <a:t>Россохин</a:t>
            </a:r>
            <a:r>
              <a:rPr lang="ru-RU" dirty="0">
                <a:latin typeface="Monotype Corsiva" panose="03010101010201010101" pitchFamily="66" charset="0"/>
              </a:rPr>
              <a:t> А. В., </a:t>
            </a:r>
            <a:r>
              <a:rPr lang="ru-RU" dirty="0" err="1">
                <a:latin typeface="Monotype Corsiva" panose="03010101010201010101" pitchFamily="66" charset="0"/>
              </a:rPr>
              <a:t>Измагурова</a:t>
            </a:r>
            <a:r>
              <a:rPr lang="ru-RU" dirty="0">
                <a:latin typeface="Monotype Corsiva" panose="03010101010201010101" pitchFamily="66" charset="0"/>
              </a:rPr>
              <a:t> В. Л. Личность в изменённых состояниях сознания. М.: Смысл, 2004, с. 516—523</a:t>
            </a:r>
          </a:p>
          <a:p>
            <a:r>
              <a:rPr lang="ru-RU" dirty="0">
                <a:latin typeface="Monotype Corsiva" panose="03010101010201010101" pitchFamily="66" charset="0"/>
              </a:rPr>
              <a:t>Иванов А. Ф. Об онтологическом статусе виртуальной реальности</a:t>
            </a:r>
          </a:p>
          <a:p>
            <a:r>
              <a:rPr lang="ru-RU" dirty="0">
                <a:latin typeface="Monotype Corsiva" panose="03010101010201010101" pitchFamily="66" charset="0"/>
              </a:rPr>
              <a:t>Таратута Е. Е. Философия виртуальной реальности — СПб, СПбГУ, 2007 </a:t>
            </a:r>
            <a:r>
              <a:rPr lang="pl-PL" dirty="0">
                <a:latin typeface="Monotype Corsiva" panose="03010101010201010101" pitchFamily="66" charset="0"/>
              </a:rPr>
              <a:t>ISBN 978-5-288-04291-1</a:t>
            </a:r>
          </a:p>
          <a:p>
            <a:r>
              <a:rPr lang="pl-PL" dirty="0" err="1">
                <a:latin typeface="Monotype Corsiva" panose="03010101010201010101" pitchFamily="66" charset="0"/>
              </a:rPr>
              <a:t>Myron</a:t>
            </a:r>
            <a:r>
              <a:rPr lang="pl-PL" dirty="0">
                <a:latin typeface="Monotype Corsiva" panose="03010101010201010101" pitchFamily="66" charset="0"/>
              </a:rPr>
              <a:t> W. </a:t>
            </a:r>
            <a:r>
              <a:rPr lang="pl-PL" dirty="0" err="1">
                <a:latin typeface="Monotype Corsiva" panose="03010101010201010101" pitchFamily="66" charset="0"/>
              </a:rPr>
              <a:t>Krueger</a:t>
            </a:r>
            <a:r>
              <a:rPr lang="pl-PL" dirty="0">
                <a:latin typeface="Monotype Corsiva" panose="03010101010201010101" pitchFamily="66" charset="0"/>
              </a:rPr>
              <a:t>, </a:t>
            </a:r>
            <a:r>
              <a:rPr lang="pl-PL" dirty="0" err="1">
                <a:latin typeface="Monotype Corsiva" panose="03010101010201010101" pitchFamily="66" charset="0"/>
              </a:rPr>
              <a:t>Artificial</a:t>
            </a:r>
            <a:r>
              <a:rPr lang="pl-PL" dirty="0">
                <a:latin typeface="Monotype Corsiva" panose="03010101010201010101" pitchFamily="66" charset="0"/>
              </a:rPr>
              <a:t> </a:t>
            </a:r>
            <a:r>
              <a:rPr lang="pl-PL" dirty="0" err="1">
                <a:latin typeface="Monotype Corsiva" panose="03010101010201010101" pitchFamily="66" charset="0"/>
              </a:rPr>
              <a:t>Reality</a:t>
            </a:r>
            <a:r>
              <a:rPr lang="pl-PL" dirty="0">
                <a:latin typeface="Monotype Corsiva" panose="03010101010201010101" pitchFamily="66" charset="0"/>
              </a:rPr>
              <a:t> (1983), </a:t>
            </a:r>
            <a:r>
              <a:rPr lang="pl-PL" dirty="0" err="1">
                <a:latin typeface="Monotype Corsiva" panose="03010101010201010101" pitchFamily="66" charset="0"/>
              </a:rPr>
              <a:t>Artificial</a:t>
            </a:r>
            <a:r>
              <a:rPr lang="pl-PL" dirty="0">
                <a:latin typeface="Monotype Corsiva" panose="03010101010201010101" pitchFamily="66" charset="0"/>
              </a:rPr>
              <a:t> </a:t>
            </a:r>
            <a:r>
              <a:rPr lang="pl-PL" dirty="0" err="1">
                <a:latin typeface="Monotype Corsiva" panose="03010101010201010101" pitchFamily="66" charset="0"/>
              </a:rPr>
              <a:t>Reality</a:t>
            </a:r>
            <a:r>
              <a:rPr lang="pl-PL" dirty="0">
                <a:latin typeface="Monotype Corsiva" panose="03010101010201010101" pitchFamily="66" charset="0"/>
              </a:rPr>
              <a:t> II (1991)</a:t>
            </a:r>
          </a:p>
          <a:p>
            <a:r>
              <a:rPr lang="pl-PL" dirty="0" err="1">
                <a:latin typeface="Monotype Corsiva" panose="03010101010201010101" pitchFamily="66" charset="0"/>
              </a:rPr>
              <a:t>Wellner</a:t>
            </a:r>
            <a:r>
              <a:rPr lang="pl-PL" dirty="0">
                <a:latin typeface="Monotype Corsiva" panose="03010101010201010101" pitchFamily="66" charset="0"/>
              </a:rPr>
              <a:t>, P., </a:t>
            </a:r>
            <a:r>
              <a:rPr lang="pl-PL" dirty="0" err="1">
                <a:latin typeface="Monotype Corsiva" panose="03010101010201010101" pitchFamily="66" charset="0"/>
              </a:rPr>
              <a:t>Mackay</a:t>
            </a:r>
            <a:r>
              <a:rPr lang="pl-PL" dirty="0">
                <a:latin typeface="Monotype Corsiva" panose="03010101010201010101" pitchFamily="66" charset="0"/>
              </a:rPr>
              <a:t>, W. &amp; Gold, R. </a:t>
            </a:r>
            <a:r>
              <a:rPr lang="pl-PL" dirty="0" err="1">
                <a:latin typeface="Monotype Corsiva" panose="03010101010201010101" pitchFamily="66" charset="0"/>
              </a:rPr>
              <a:t>Eds</a:t>
            </a:r>
            <a:r>
              <a:rPr lang="pl-PL" dirty="0">
                <a:latin typeface="Monotype Corsiva" panose="03010101010201010101" pitchFamily="66" charset="0"/>
              </a:rPr>
              <a:t>. Special </a:t>
            </a:r>
            <a:r>
              <a:rPr lang="pl-PL" dirty="0" err="1">
                <a:latin typeface="Monotype Corsiva" panose="03010101010201010101" pitchFamily="66" charset="0"/>
              </a:rPr>
              <a:t>issue</a:t>
            </a:r>
            <a:r>
              <a:rPr lang="pl-PL" dirty="0">
                <a:latin typeface="Monotype Corsiva" panose="03010101010201010101" pitchFamily="66" charset="0"/>
              </a:rPr>
              <a:t> on </a:t>
            </a:r>
            <a:r>
              <a:rPr lang="pl-PL" dirty="0" err="1">
                <a:latin typeface="Monotype Corsiva" panose="03010101010201010101" pitchFamily="66" charset="0"/>
              </a:rPr>
              <a:t>computer</a:t>
            </a:r>
            <a:r>
              <a:rPr lang="pl-PL" dirty="0">
                <a:latin typeface="Monotype Corsiva" panose="03010101010201010101" pitchFamily="66" charset="0"/>
              </a:rPr>
              <a:t> </a:t>
            </a:r>
            <a:r>
              <a:rPr lang="pl-PL" dirty="0" err="1">
                <a:latin typeface="Monotype Corsiva" panose="03010101010201010101" pitchFamily="66" charset="0"/>
              </a:rPr>
              <a:t>augmented</a:t>
            </a:r>
            <a:r>
              <a:rPr lang="pl-PL" dirty="0">
                <a:latin typeface="Monotype Corsiva" panose="03010101010201010101" pitchFamily="66" charset="0"/>
              </a:rPr>
              <a:t> </a:t>
            </a:r>
            <a:r>
              <a:rPr lang="pl-PL" dirty="0" err="1">
                <a:latin typeface="Monotype Corsiva" panose="03010101010201010101" pitchFamily="66" charset="0"/>
              </a:rPr>
              <a:t>environments</a:t>
            </a:r>
            <a:r>
              <a:rPr lang="pl-PL" dirty="0">
                <a:latin typeface="Monotype Corsiva" panose="03010101010201010101" pitchFamily="66" charset="0"/>
              </a:rPr>
              <a:t>: </a:t>
            </a:r>
            <a:r>
              <a:rPr lang="pl-PL" dirty="0" err="1">
                <a:latin typeface="Monotype Corsiva" panose="03010101010201010101" pitchFamily="66" charset="0"/>
              </a:rPr>
              <a:t>back</a:t>
            </a:r>
            <a:r>
              <a:rPr lang="pl-PL" dirty="0">
                <a:latin typeface="Monotype Corsiva" panose="03010101010201010101" pitchFamily="66" charset="0"/>
              </a:rPr>
              <a:t> to the real </a:t>
            </a:r>
            <a:r>
              <a:rPr lang="pl-PL" dirty="0" err="1">
                <a:latin typeface="Monotype Corsiva" panose="03010101010201010101" pitchFamily="66" charset="0"/>
              </a:rPr>
              <a:t>world</a:t>
            </a:r>
            <a:r>
              <a:rPr lang="pl-PL" dirty="0">
                <a:latin typeface="Monotype Corsiva" panose="03010101010201010101" pitchFamily="66" charset="0"/>
              </a:rPr>
              <a:t>. Communications of the ACM, Volume 36, </a:t>
            </a:r>
            <a:r>
              <a:rPr lang="pl-PL" dirty="0" err="1">
                <a:latin typeface="Monotype Corsiva" panose="03010101010201010101" pitchFamily="66" charset="0"/>
              </a:rPr>
              <a:t>Issue</a:t>
            </a:r>
            <a:r>
              <a:rPr lang="pl-PL" dirty="0">
                <a:latin typeface="Monotype Corsiva" panose="03010101010201010101" pitchFamily="66" charset="0"/>
              </a:rPr>
              <a:t> 7 (</a:t>
            </a:r>
            <a:r>
              <a:rPr lang="ru-RU" dirty="0">
                <a:latin typeface="Monotype Corsiva" panose="03010101010201010101" pitchFamily="66" charset="0"/>
              </a:rPr>
              <a:t>1993)</a:t>
            </a:r>
          </a:p>
        </p:txBody>
      </p:sp>
      <p:pic>
        <p:nvPicPr>
          <p:cNvPr id="7" name="Picture 5" descr="C:\Users\Сережа\Desktop\middle-white-to-black-gradient.png">
            <a:extLst>
              <a:ext uri="{FF2B5EF4-FFF2-40B4-BE49-F238E27FC236}">
                <a16:creationId xmlns:a16="http://schemas.microsoft.com/office/drawing/2014/main" id="{1859FBDA-EC6A-4F72-AE72-AE50C4916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99939"/>
            <a:ext cx="9144000" cy="587364"/>
          </a:xfrm>
          <a:prstGeom prst="rect">
            <a:avLst/>
          </a:prstGeom>
          <a:noFill/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DF479F3-5E1C-40A2-B213-1DEC9814AAF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571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otype Corsiva" pitchFamily="66" charset="0"/>
                <a:ea typeface="+mj-ea"/>
                <a:cs typeface="+mj-cs"/>
              </a:rPr>
              <a:t>Список использованной литературы</a:t>
            </a:r>
            <a:endParaRPr kumimoji="0" lang="ru-RU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onotype Corsiva" pitchFamily="66" charset="0"/>
              <a:ea typeface="+mj-ea"/>
              <a:cs typeface="+mj-cs"/>
            </a:endParaRPr>
          </a:p>
        </p:txBody>
      </p:sp>
      <p:sp>
        <p:nvSpPr>
          <p:cNvPr id="2" name="AutoShape 2" descr="Goal Project Management Mind Map, Business Concept Stock Photo, Picture And  Royalty Free Image. Image 37588611.">
            <a:extLst>
              <a:ext uri="{FF2B5EF4-FFF2-40B4-BE49-F238E27FC236}">
                <a16:creationId xmlns:a16="http://schemas.microsoft.com/office/drawing/2014/main" id="{A49591A1-5F64-489B-BF03-42ED706EB7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9246" y="1906983"/>
            <a:ext cx="145154" cy="14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4" name="AutoShape 4" descr="Goal Project Management Mind Map, Business Concept Stock Photo, Picture And  Royalty Free Image. Image 37588611.">
            <a:extLst>
              <a:ext uri="{FF2B5EF4-FFF2-40B4-BE49-F238E27FC236}">
                <a16:creationId xmlns:a16="http://schemas.microsoft.com/office/drawing/2014/main" id="{1D59BB88-53B3-4D39-AB7B-6B1615AA64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31646" y="2059383"/>
            <a:ext cx="145154" cy="14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99A000A-318C-4A4F-99CA-AA25C1D73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7321-B267-4E05-A4B9-C3127F1E2F31}" type="slidenum">
              <a:rPr lang="ru-RU" sz="2400" smtClean="0"/>
              <a:t>12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17510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C:\Users\HostGame\Desktop\3.jpg">
            <a:extLst>
              <a:ext uri="{FF2B5EF4-FFF2-40B4-BE49-F238E27FC236}">
                <a16:creationId xmlns:a16="http://schemas.microsoft.com/office/drawing/2014/main" id="{D8468FC4-0DED-44FA-BE22-457468F1F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-3" y="1691688"/>
            <a:ext cx="9144001" cy="5166312"/>
          </a:xfrm>
          <a:prstGeom prst="rect">
            <a:avLst/>
          </a:prstGeom>
          <a:noFill/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2131960"/>
            <a:ext cx="8784976" cy="4382057"/>
          </a:xfrm>
        </p:spPr>
        <p:txBody>
          <a:bodyPr>
            <a:normAutofit/>
          </a:bodyPr>
          <a:lstStyle/>
          <a:p>
            <a:r>
              <a:rPr lang="pl-PL" dirty="0">
                <a:latin typeface="Monotype Corsiva" panose="03010101010201010101" pitchFamily="66" charset="0"/>
              </a:rPr>
              <a:t>Email: </a:t>
            </a:r>
            <a:r>
              <a:rPr lang="pl-PL" dirty="0">
                <a:latin typeface="Monotype Corsiva" panose="03010101010201010101" pitchFamily="66" charset="0"/>
                <a:hlinkClick r:id="rId3"/>
              </a:rPr>
              <a:t>view360@gmail.com</a:t>
            </a:r>
            <a:endParaRPr lang="pl-PL" dirty="0">
              <a:latin typeface="Monotype Corsiva" panose="03010101010201010101" pitchFamily="66" charset="0"/>
            </a:endParaRPr>
          </a:p>
          <a:p>
            <a:r>
              <a:rPr lang="pl-PL" dirty="0">
                <a:latin typeface="Monotype Corsiva" panose="03010101010201010101" pitchFamily="66" charset="0"/>
              </a:rPr>
              <a:t>Telegram: @view360</a:t>
            </a:r>
            <a:endParaRPr lang="ru-RU" dirty="0">
              <a:latin typeface="Monotype Corsiva" panose="03010101010201010101" pitchFamily="66" charset="0"/>
            </a:endParaRPr>
          </a:p>
        </p:txBody>
      </p:sp>
      <p:pic>
        <p:nvPicPr>
          <p:cNvPr id="7" name="Picture 5" descr="C:\Users\Сережа\Desktop\middle-white-to-black-gradient.png">
            <a:extLst>
              <a:ext uri="{FF2B5EF4-FFF2-40B4-BE49-F238E27FC236}">
                <a16:creationId xmlns:a16="http://schemas.microsoft.com/office/drawing/2014/main" id="{1859FBDA-EC6A-4F72-AE72-AE50C4916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699939"/>
            <a:ext cx="9144000" cy="587364"/>
          </a:xfrm>
          <a:prstGeom prst="rect">
            <a:avLst/>
          </a:prstGeom>
          <a:noFill/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DF479F3-5E1C-40A2-B213-1DEC9814AAF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571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otype Corsiva" pitchFamily="66" charset="0"/>
                <a:ea typeface="+mj-ea"/>
                <a:cs typeface="+mj-cs"/>
              </a:rPr>
              <a:t>Контактные данные</a:t>
            </a:r>
            <a:endParaRPr kumimoji="0" lang="ru-RU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onotype Corsiva" pitchFamily="66" charset="0"/>
              <a:ea typeface="+mj-ea"/>
              <a:cs typeface="+mj-cs"/>
            </a:endParaRPr>
          </a:p>
        </p:txBody>
      </p:sp>
      <p:sp>
        <p:nvSpPr>
          <p:cNvPr id="2" name="AutoShape 2" descr="Goal Project Management Mind Map, Business Concept Stock Photo, Picture And  Royalty Free Image. Image 37588611.">
            <a:extLst>
              <a:ext uri="{FF2B5EF4-FFF2-40B4-BE49-F238E27FC236}">
                <a16:creationId xmlns:a16="http://schemas.microsoft.com/office/drawing/2014/main" id="{A49591A1-5F64-489B-BF03-42ED706EB7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9246" y="1906983"/>
            <a:ext cx="145154" cy="14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4" name="AutoShape 4" descr="Goal Project Management Mind Map, Business Concept Stock Photo, Picture And  Royalty Free Image. Image 37588611.">
            <a:extLst>
              <a:ext uri="{FF2B5EF4-FFF2-40B4-BE49-F238E27FC236}">
                <a16:creationId xmlns:a16="http://schemas.microsoft.com/office/drawing/2014/main" id="{1D59BB88-53B3-4D39-AB7B-6B1615AA64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31646" y="2059383"/>
            <a:ext cx="145154" cy="14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97BFB5-29ED-485F-9283-3AFFBEA3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7321-B267-4E05-A4B9-C3127F1E2F31}" type="slidenum">
              <a:rPr lang="ru-RU" sz="2400" smtClean="0"/>
              <a:t>13</a:t>
            </a:fld>
            <a:endParaRPr lang="ru-RU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D36256-96F4-4680-8A34-4CF2FAA2E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86" t="50000" r="18370" b="21256"/>
          <a:stretch/>
        </p:blipFill>
        <p:spPr>
          <a:xfrm>
            <a:off x="1137600" y="3446063"/>
            <a:ext cx="7478399" cy="2188030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  <a:reflection blurRad="114300" stA="50000" endA="300" endPos="900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818267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Users\HostGame\Desktop\3.jpg">
            <a:extLst>
              <a:ext uri="{FF2B5EF4-FFF2-40B4-BE49-F238E27FC236}">
                <a16:creationId xmlns:a16="http://schemas.microsoft.com/office/drawing/2014/main" id="{1AC80F59-B361-4C73-9A56-307C4E642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-360042" y="0"/>
            <a:ext cx="9908695" cy="7011136"/>
          </a:xfrm>
          <a:prstGeom prst="rect">
            <a:avLst/>
          </a:prstGeom>
          <a:noFill/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F4C5EEAF-DA91-4406-8D8B-058D39D3D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0043" y="-1"/>
            <a:ext cx="9908695" cy="5945217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  <a:reflection blurRad="114300" stA="50000" endA="300" endPos="90000" dir="5400000" sy="-100000" algn="bl" rotWithShape="0"/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360044" y="6165304"/>
            <a:ext cx="9908696" cy="792088"/>
          </a:xfrm>
          <a:effectLst>
            <a:glow rad="101600">
              <a:schemeClr val="bg1">
                <a:alpha val="60000"/>
              </a:schemeClr>
            </a:glow>
            <a:reflection blurRad="76200" stA="38000" endPos="92000" dist="1270000" dir="5400000" sy="-100000" algn="bl" rotWithShape="0"/>
            <a:softEdge rad="63500"/>
          </a:effectLst>
        </p:spPr>
        <p:txBody>
          <a:bodyPr>
            <a:noAutofit/>
          </a:bodyPr>
          <a:lstStyle/>
          <a:p>
            <a:pPr algn="ctr"/>
            <a:r>
              <a:rPr lang="ru-RU" sz="5200" dirty="0">
                <a:latin typeface="Monotype Corsiva" panose="03010101010201010101" pitchFamily="66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0515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C:\Users\HostGame\Desktop\3.jpg">
            <a:extLst>
              <a:ext uri="{FF2B5EF4-FFF2-40B4-BE49-F238E27FC236}">
                <a16:creationId xmlns:a16="http://schemas.microsoft.com/office/drawing/2014/main" id="{D8468FC4-0DED-44FA-BE22-457468F1F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 flipH="1">
            <a:off x="-3" y="1691688"/>
            <a:ext cx="9144001" cy="5166312"/>
          </a:xfrm>
          <a:prstGeom prst="rect">
            <a:avLst/>
          </a:prstGeom>
          <a:noFill/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060409"/>
            <a:ext cx="5829298" cy="345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Monotype Corsiva" panose="03010101010201010101" pitchFamily="66" charset="0"/>
              </a:rPr>
              <a:t>Разработка VR/AR-приложения для:</a:t>
            </a:r>
          </a:p>
          <a:p>
            <a:r>
              <a:rPr lang="ru-RU" dirty="0" smtClean="0">
                <a:latin typeface="Monotype Corsiva" panose="03010101010201010101" pitchFamily="66" charset="0"/>
              </a:rPr>
              <a:t>Организации </a:t>
            </a:r>
            <a:r>
              <a:rPr lang="ru-RU" dirty="0">
                <a:latin typeface="Monotype Corsiva" panose="03010101010201010101" pitchFamily="66" charset="0"/>
              </a:rPr>
              <a:t>виртуальных экскурсий и показа музейных </a:t>
            </a:r>
            <a:r>
              <a:rPr lang="ru-RU" dirty="0" smtClean="0">
                <a:latin typeface="Monotype Corsiva" panose="03010101010201010101" pitchFamily="66" charset="0"/>
              </a:rPr>
              <a:t>экспонатов</a:t>
            </a:r>
            <a:r>
              <a:rPr lang="en-US" dirty="0" smtClean="0">
                <a:latin typeface="Monotype Corsiva" panose="03010101010201010101" pitchFamily="66" charset="0"/>
              </a:rPr>
              <a:t>;</a:t>
            </a:r>
            <a:endParaRPr lang="en-US" dirty="0">
              <a:latin typeface="Monotype Corsiva" panose="03010101010201010101" pitchFamily="66" charset="0"/>
            </a:endParaRPr>
          </a:p>
          <a:p>
            <a:r>
              <a:rPr lang="ru-RU" dirty="0" smtClean="0">
                <a:latin typeface="Monotype Corsiva" panose="03010101010201010101" pitchFamily="66" charset="0"/>
              </a:rPr>
              <a:t>Культурного </a:t>
            </a:r>
            <a:r>
              <a:rPr lang="ru-RU" dirty="0">
                <a:latin typeface="Monotype Corsiva" panose="03010101010201010101" pitchFamily="66" charset="0"/>
              </a:rPr>
              <a:t>просвещения народных масс с использованием технологий </a:t>
            </a:r>
            <a:r>
              <a:rPr lang="ru-RU" dirty="0" smtClean="0">
                <a:latin typeface="Monotype Corsiva" panose="03010101010201010101" pitchFamily="66" charset="0"/>
              </a:rPr>
              <a:t>виртуальной и дополненной </a:t>
            </a:r>
            <a:r>
              <a:rPr lang="ru-RU" dirty="0">
                <a:latin typeface="Monotype Corsiva" panose="03010101010201010101" pitchFamily="66" charset="0"/>
              </a:rPr>
              <a:t>реальности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7" name="Picture 5" descr="C:\Users\Сережа\Desktop\middle-white-to-black-gradient.png">
            <a:extLst>
              <a:ext uri="{FF2B5EF4-FFF2-40B4-BE49-F238E27FC236}">
                <a16:creationId xmlns:a16="http://schemas.microsoft.com/office/drawing/2014/main" id="{1859FBDA-EC6A-4F72-AE72-AE50C4916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75" y="1646651"/>
            <a:ext cx="9144001" cy="587364"/>
          </a:xfrm>
          <a:prstGeom prst="rect">
            <a:avLst/>
          </a:prstGeom>
          <a:noFill/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9C2289C-C3A7-4CD2-8A57-AAC4BC251EE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571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itchFamily="66" charset="0"/>
              </a:rPr>
              <a:t/>
            </a:r>
            <a:br>
              <a:rPr lang="ru-RU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itchFamily="66" charset="0"/>
              </a:rPr>
            </a:br>
            <a:r>
              <a:rPr lang="ru-RU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itchFamily="66" charset="0"/>
              </a:rPr>
              <a:t>Цели и задачи проекта</a:t>
            </a:r>
            <a:endParaRPr lang="ru-RU" sz="32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itchFamily="66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E59C489-B04C-4261-B460-61F68615F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950" y="2014639"/>
            <a:ext cx="2520676" cy="2669625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  <a:reflection blurRad="114300" stA="50000" endA="300" endPos="90000" dir="5400000" sy="-100000" algn="bl" rotWithShape="0"/>
            <a:softEdge rad="63500"/>
          </a:effec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2AC8BB4-F320-4837-B417-747BA447B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7321-B267-4E05-A4B9-C3127F1E2F31}" type="slidenum">
              <a:rPr lang="ru-RU" sz="2400" smtClean="0"/>
              <a:t>2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31127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C:\Users\HostGame\Desktop\3.jpg">
            <a:extLst>
              <a:ext uri="{FF2B5EF4-FFF2-40B4-BE49-F238E27FC236}">
                <a16:creationId xmlns:a16="http://schemas.microsoft.com/office/drawing/2014/main" id="{D8468FC4-0DED-44FA-BE22-457468F1F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-3" y="1691688"/>
            <a:ext cx="9144001" cy="5166312"/>
          </a:xfrm>
          <a:prstGeom prst="rect">
            <a:avLst/>
          </a:prstGeom>
          <a:noFill/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3568" y="2204864"/>
            <a:ext cx="5976664" cy="4525963"/>
          </a:xfrm>
        </p:spPr>
        <p:txBody>
          <a:bodyPr>
            <a:normAutofit/>
          </a:bodyPr>
          <a:lstStyle/>
          <a:p>
            <a:r>
              <a:rPr lang="ru-RU" dirty="0">
                <a:latin typeface="Monotype Corsiva" panose="03010101010201010101" pitchFamily="66" charset="0"/>
              </a:rPr>
              <a:t>Возможность создания эффекта присутствия благодаря VR/AR и возможностям видео 360</a:t>
            </a:r>
          </a:p>
          <a:p>
            <a:r>
              <a:rPr lang="ru-RU" dirty="0">
                <a:latin typeface="Monotype Corsiva" panose="03010101010201010101" pitchFamily="66" charset="0"/>
              </a:rPr>
              <a:t>Сопровождение музейных экспозиций</a:t>
            </a:r>
            <a:endParaRPr lang="ru-RU" dirty="0"/>
          </a:p>
          <a:p>
            <a:endParaRPr lang="ru-RU" dirty="0"/>
          </a:p>
        </p:txBody>
      </p:sp>
      <p:pic>
        <p:nvPicPr>
          <p:cNvPr id="7" name="Picture 5" descr="C:\Users\Сережа\Desktop\middle-white-to-black-gradient.png">
            <a:extLst>
              <a:ext uri="{FF2B5EF4-FFF2-40B4-BE49-F238E27FC236}">
                <a16:creationId xmlns:a16="http://schemas.microsoft.com/office/drawing/2014/main" id="{1859FBDA-EC6A-4F72-AE72-AE50C4916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08520" y="1699939"/>
            <a:ext cx="9361040" cy="587364"/>
          </a:xfrm>
          <a:prstGeom prst="rect">
            <a:avLst/>
          </a:prstGeom>
          <a:noFill/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9C2289C-C3A7-4CD2-8A57-AAC4BC251EE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571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itchFamily="66" charset="0"/>
              </a:rPr>
              <a:t/>
            </a:r>
            <a:br>
              <a:rPr lang="ru-RU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itchFamily="66" charset="0"/>
              </a:rPr>
            </a:br>
            <a:r>
              <a:rPr lang="ru-RU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itchFamily="66" charset="0"/>
              </a:rPr>
              <a:t>Проблема, которую решает проект </a:t>
            </a:r>
            <a:endParaRPr lang="ru-RU" sz="32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itchFamily="66" charset="0"/>
            </a:endParaRPr>
          </a:p>
        </p:txBody>
      </p:sp>
      <p:pic>
        <p:nvPicPr>
          <p:cNvPr id="1026" name="Picture 2" descr="Frequently asked questions - NVKT">
            <a:extLst>
              <a:ext uri="{FF2B5EF4-FFF2-40B4-BE49-F238E27FC236}">
                <a16:creationId xmlns:a16="http://schemas.microsoft.com/office/drawing/2014/main" id="{5CD4A941-6861-4521-BF61-4DB488956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813" y="2021968"/>
            <a:ext cx="2475245" cy="3639279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  <a:reflection blurRad="114300" stA="50000" endA="300" endPos="90000" dir="5400000" sy="-100000" algn="bl" rotWithShape="0"/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730D81F-95EB-45DC-91B3-B02000F6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7321-B267-4E05-A4B9-C3127F1E2F31}" type="slidenum">
              <a:rPr lang="ru-RU" sz="2400" smtClean="0"/>
              <a:t>3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92889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C:\Users\HostGame\Desktop\3.jpg">
            <a:extLst>
              <a:ext uri="{FF2B5EF4-FFF2-40B4-BE49-F238E27FC236}">
                <a16:creationId xmlns:a16="http://schemas.microsoft.com/office/drawing/2014/main" id="{D8468FC4-0DED-44FA-BE22-457468F1F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 flipH="1">
            <a:off x="-3" y="1691688"/>
            <a:ext cx="9144001" cy="5166312"/>
          </a:xfrm>
          <a:prstGeom prst="rect">
            <a:avLst/>
          </a:prstGeom>
          <a:noFill/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7212" y="3068961"/>
            <a:ext cx="4914792" cy="2736304"/>
          </a:xfrm>
        </p:spPr>
        <p:txBody>
          <a:bodyPr>
            <a:normAutofit/>
          </a:bodyPr>
          <a:lstStyle/>
          <a:p>
            <a:r>
              <a:rPr lang="ru-RU" dirty="0">
                <a:latin typeface="Monotype Corsiva" panose="03010101010201010101" pitchFamily="66" charset="0"/>
              </a:rPr>
              <a:t>Шарипов Шавкат – </a:t>
            </a:r>
            <a:r>
              <a:rPr lang="ru-RU" dirty="0" err="1" smtClean="0">
                <a:latin typeface="Monotype Corsiva" panose="03010101010201010101" pitchFamily="66" charset="0"/>
              </a:rPr>
              <a:t>тимлид</a:t>
            </a:r>
            <a:r>
              <a:rPr lang="ru-RU" dirty="0" smtClean="0">
                <a:latin typeface="Monotype Corsiva" panose="03010101010201010101" pitchFamily="66" charset="0"/>
              </a:rPr>
              <a:t>, разработчик</a:t>
            </a:r>
            <a:endParaRPr lang="ru-RU" dirty="0">
              <a:latin typeface="Monotype Corsiva" panose="03010101010201010101" pitchFamily="66" charset="0"/>
            </a:endParaRPr>
          </a:p>
          <a:p>
            <a:r>
              <a:rPr lang="ru-RU" dirty="0">
                <a:latin typeface="Monotype Corsiva" panose="03010101010201010101" pitchFamily="66" charset="0"/>
              </a:rPr>
              <a:t>Тупицына Светлана – 2D-художник</a:t>
            </a:r>
          </a:p>
          <a:p>
            <a:r>
              <a:rPr lang="ru-RU" dirty="0">
                <a:latin typeface="Monotype Corsiva" panose="03010101010201010101" pitchFamily="66" charset="0"/>
              </a:rPr>
              <a:t>Привалихин Сергей – </a:t>
            </a:r>
            <a:r>
              <a:rPr lang="ru-RU" dirty="0" smtClean="0">
                <a:latin typeface="Monotype Corsiva" panose="03010101010201010101" pitchFamily="66" charset="0"/>
              </a:rPr>
              <a:t>UX/UI-дизайнер</a:t>
            </a:r>
            <a:endParaRPr lang="ru-RU" dirty="0">
              <a:latin typeface="Monotype Corsiva" panose="03010101010201010101" pitchFamily="66" charset="0"/>
            </a:endParaRPr>
          </a:p>
        </p:txBody>
      </p:sp>
      <p:pic>
        <p:nvPicPr>
          <p:cNvPr id="7" name="Picture 5" descr="C:\Users\Сережа\Desktop\middle-white-to-black-gradient.png">
            <a:extLst>
              <a:ext uri="{FF2B5EF4-FFF2-40B4-BE49-F238E27FC236}">
                <a16:creationId xmlns:a16="http://schemas.microsoft.com/office/drawing/2014/main" id="{1859FBDA-EC6A-4F72-AE72-AE50C4916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08520" y="1699939"/>
            <a:ext cx="9361040" cy="587364"/>
          </a:xfrm>
          <a:prstGeom prst="rect">
            <a:avLst/>
          </a:prstGeom>
          <a:noFill/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DF479F3-5E1C-40A2-B213-1DEC9814AAF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571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itchFamily="66" charset="0"/>
              </a:rPr>
              <a:t>Участники команды и их роли</a:t>
            </a:r>
            <a:endParaRPr lang="ru-RU" sz="28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itchFamily="66" charset="0"/>
            </a:endParaRPr>
          </a:p>
        </p:txBody>
      </p:sp>
      <p:pic>
        <p:nvPicPr>
          <p:cNvPr id="2050" name="Picture 2" descr="High Performing Teams: Belbin&amp;#39;s Team Roles">
            <a:extLst>
              <a:ext uri="{FF2B5EF4-FFF2-40B4-BE49-F238E27FC236}">
                <a16:creationId xmlns:a16="http://schemas.microsoft.com/office/drawing/2014/main" id="{3477E8AE-B49F-4939-A189-193778E9B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50" y="2618660"/>
            <a:ext cx="3312368" cy="3312368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  <a:reflection blurRad="63500" stA="50000" endA="300" endPos="90000" dir="5400000" sy="-100000" algn="bl" rotWithShape="0"/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B636007-D372-42F3-BDD4-0D703EE5B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7321-B267-4E05-A4B9-C3127F1E2F31}" type="slidenum">
              <a:rPr lang="ru-RU" sz="2400" smtClean="0"/>
              <a:t>4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69718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C:\Users\HostGame\Desktop\3.jpg">
            <a:extLst>
              <a:ext uri="{FF2B5EF4-FFF2-40B4-BE49-F238E27FC236}">
                <a16:creationId xmlns:a16="http://schemas.microsoft.com/office/drawing/2014/main" id="{D8468FC4-0DED-44FA-BE22-457468F1F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 flipH="1">
            <a:off x="-3" y="1691688"/>
            <a:ext cx="9144001" cy="5166312"/>
          </a:xfrm>
          <a:prstGeom prst="rect">
            <a:avLst/>
          </a:prstGeom>
          <a:noFill/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25162" y="2259181"/>
            <a:ext cx="4559190" cy="4382057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Monotype Corsiva" panose="03010101010201010101" pitchFamily="66" charset="0"/>
              </a:rPr>
              <a:t>Приложение </a:t>
            </a:r>
            <a:r>
              <a:rPr lang="ru-RU" dirty="0">
                <a:latin typeface="Monotype Corsiva" panose="03010101010201010101" pitchFamily="66" charset="0"/>
              </a:rPr>
              <a:t>будет специализироваться на показе различных музейных экспонатов;</a:t>
            </a:r>
          </a:p>
          <a:p>
            <a:r>
              <a:rPr lang="ru-RU" dirty="0">
                <a:latin typeface="Monotype Corsiva" panose="03010101010201010101" pitchFamily="66" charset="0"/>
              </a:rPr>
              <a:t>Пользователь сможет иметь доступ к информации о музейном экспонате в текстовом и аудио формате;</a:t>
            </a:r>
          </a:p>
          <a:p>
            <a:r>
              <a:rPr lang="ru-RU" dirty="0" smtClean="0">
                <a:latin typeface="Monotype Corsiva" panose="03010101010201010101" pitchFamily="66" charset="0"/>
              </a:rPr>
              <a:t>Приложение </a:t>
            </a:r>
            <a:r>
              <a:rPr lang="ru-RU" dirty="0">
                <a:latin typeface="Monotype Corsiva" panose="03010101010201010101" pitchFamily="66" charset="0"/>
              </a:rPr>
              <a:t>будет иметь интерфейсы взаимодействия с QR-кодами для показа </a:t>
            </a:r>
            <a:r>
              <a:rPr lang="ru-RU" dirty="0" smtClean="0">
                <a:latin typeface="Monotype Corsiva" panose="03010101010201010101" pitchFamily="66" charset="0"/>
              </a:rPr>
              <a:t>информации пользователю об экспонате</a:t>
            </a:r>
            <a:endParaRPr lang="ru-RU" dirty="0">
              <a:latin typeface="Monotype Corsiva" panose="03010101010201010101" pitchFamily="66" charset="0"/>
            </a:endParaRPr>
          </a:p>
        </p:txBody>
      </p:sp>
      <p:pic>
        <p:nvPicPr>
          <p:cNvPr id="7" name="Picture 5" descr="C:\Users\Сережа\Desktop\middle-white-to-black-gradient.png">
            <a:extLst>
              <a:ext uri="{FF2B5EF4-FFF2-40B4-BE49-F238E27FC236}">
                <a16:creationId xmlns:a16="http://schemas.microsoft.com/office/drawing/2014/main" id="{1859FBDA-EC6A-4F72-AE72-AE50C4916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08520" y="1699939"/>
            <a:ext cx="9361040" cy="587364"/>
          </a:xfrm>
          <a:prstGeom prst="rect">
            <a:avLst/>
          </a:prstGeom>
          <a:noFill/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DF479F3-5E1C-40A2-B213-1DEC9814AAF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571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itchFamily="66" charset="0"/>
              </a:rPr>
              <a:t>Формулировка ТЗ</a:t>
            </a:r>
            <a:endParaRPr lang="ru-RU" sz="28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itchFamily="66" charset="0"/>
            </a:endParaRPr>
          </a:p>
        </p:txBody>
      </p:sp>
      <p:sp>
        <p:nvSpPr>
          <p:cNvPr id="2" name="AutoShape 2" descr="Goal Project Management Mind Map, Business Concept Stock Photo, Picture And  Royalty Free Image. Image 37588611.">
            <a:extLst>
              <a:ext uri="{FF2B5EF4-FFF2-40B4-BE49-F238E27FC236}">
                <a16:creationId xmlns:a16="http://schemas.microsoft.com/office/drawing/2014/main" id="{A49591A1-5F64-489B-BF03-42ED706EB7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9246" y="1906983"/>
            <a:ext cx="145154" cy="14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Goal Project Management Mind Map, Business Concept Stock Photo, Picture And  Royalty Free Image. Image 37588611.">
            <a:extLst>
              <a:ext uri="{FF2B5EF4-FFF2-40B4-BE49-F238E27FC236}">
                <a16:creationId xmlns:a16="http://schemas.microsoft.com/office/drawing/2014/main" id="{1D59BB88-53B3-4D39-AB7B-6B1615AA64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31646" y="2059383"/>
            <a:ext cx="145154" cy="14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098" name="Picture 2" descr="Tech Transfer Project Management Best Practices">
            <a:extLst>
              <a:ext uri="{FF2B5EF4-FFF2-40B4-BE49-F238E27FC236}">
                <a16:creationId xmlns:a16="http://schemas.microsoft.com/office/drawing/2014/main" id="{0D86AE77-A81A-4713-941E-D063C3808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" y="2121333"/>
            <a:ext cx="4286250" cy="285750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  <a:reflection blurRad="6350" stA="50000" endA="300" endPos="90000" dir="5400000" sy="-100000" algn="bl" rotWithShape="0"/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A55EF0E-E1F4-4BBF-A7A0-8A706BC68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7321-B267-4E05-A4B9-C3127F1E2F31}" type="slidenum">
              <a:rPr lang="ru-RU" sz="2400" smtClean="0"/>
              <a:t>5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60574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C:\Users\HostGame\Desktop\3.jpg">
            <a:extLst>
              <a:ext uri="{FF2B5EF4-FFF2-40B4-BE49-F238E27FC236}">
                <a16:creationId xmlns:a16="http://schemas.microsoft.com/office/drawing/2014/main" id="{D8468FC4-0DED-44FA-BE22-457468F1F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 flipH="1">
            <a:off x="-3" y="1691688"/>
            <a:ext cx="9144001" cy="5166312"/>
          </a:xfrm>
          <a:prstGeom prst="rect">
            <a:avLst/>
          </a:prstGeom>
          <a:noFill/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15616" y="2059383"/>
            <a:ext cx="6615854" cy="4382057"/>
          </a:xfrm>
        </p:spPr>
        <p:txBody>
          <a:bodyPr>
            <a:normAutofit/>
          </a:bodyPr>
          <a:lstStyle/>
          <a:p>
            <a:r>
              <a:rPr lang="ru-RU" dirty="0">
                <a:latin typeface="Monotype Corsiva" panose="03010101010201010101" pitchFamily="66" charset="0"/>
              </a:rPr>
              <a:t>Средства разработки: </a:t>
            </a:r>
            <a:r>
              <a:rPr lang="en-US" dirty="0">
                <a:latin typeface="Monotype Corsiva" panose="03010101010201010101" pitchFamily="66" charset="0"/>
              </a:rPr>
              <a:t>C#, OpenGL </a:t>
            </a:r>
          </a:p>
          <a:p>
            <a:r>
              <a:rPr lang="ru-RU" dirty="0">
                <a:latin typeface="Monotype Corsiva" panose="03010101010201010101" pitchFamily="66" charset="0"/>
              </a:rPr>
              <a:t>Платформа : </a:t>
            </a:r>
            <a:r>
              <a:rPr lang="en-US" dirty="0">
                <a:latin typeface="Monotype Corsiva" panose="03010101010201010101" pitchFamily="66" charset="0"/>
              </a:rPr>
              <a:t>Android</a:t>
            </a:r>
            <a:endParaRPr lang="ru-RU" dirty="0">
              <a:latin typeface="Monotype Corsiva" panose="03010101010201010101" pitchFamily="66" charset="0"/>
            </a:endParaRPr>
          </a:p>
          <a:p>
            <a:r>
              <a:rPr lang="ru-RU" dirty="0">
                <a:latin typeface="Monotype Corsiva" panose="03010101010201010101" pitchFamily="66" charset="0"/>
              </a:rPr>
              <a:t>Система контроля версий: </a:t>
            </a:r>
            <a:r>
              <a:rPr lang="pl-PL" dirty="0">
                <a:latin typeface="Monotype Corsiva" panose="03010101010201010101" pitchFamily="66" charset="0"/>
              </a:rPr>
              <a:t>GitHub</a:t>
            </a:r>
            <a:endParaRPr lang="ru-RU" dirty="0">
              <a:latin typeface="Monotype Corsiva" panose="03010101010201010101" pitchFamily="66" charset="0"/>
            </a:endParaRPr>
          </a:p>
          <a:p>
            <a:r>
              <a:rPr lang="ru-RU" dirty="0">
                <a:latin typeface="Monotype Corsiva" panose="03010101010201010101" pitchFamily="66" charset="0"/>
              </a:rPr>
              <a:t>Пример решения: </a:t>
            </a:r>
          </a:p>
          <a:p>
            <a:pPr marL="0" indent="452438">
              <a:buNone/>
            </a:pPr>
            <a:r>
              <a:rPr lang="en-US" dirty="0">
                <a:latin typeface="Monotype Corsiva" panose="03010101010201010101" pitchFamily="66" charset="0"/>
              </a:rPr>
              <a:t>https://</a:t>
            </a:r>
            <a:r>
              <a:rPr lang="en-US" dirty="0" smtClean="0">
                <a:latin typeface="Monotype Corsiva" panose="03010101010201010101" pitchFamily="66" charset="0"/>
              </a:rPr>
              <a:t>github.com/ProjectDent/MuseumVRAR</a:t>
            </a:r>
            <a:endParaRPr lang="ru-RU" dirty="0">
              <a:latin typeface="Monotype Corsiva" panose="03010101010201010101" pitchFamily="66" charset="0"/>
            </a:endParaRPr>
          </a:p>
        </p:txBody>
      </p:sp>
      <p:pic>
        <p:nvPicPr>
          <p:cNvPr id="7" name="Picture 5" descr="C:\Users\Сережа\Desktop\middle-white-to-black-gradient.png">
            <a:extLst>
              <a:ext uri="{FF2B5EF4-FFF2-40B4-BE49-F238E27FC236}">
                <a16:creationId xmlns:a16="http://schemas.microsoft.com/office/drawing/2014/main" id="{1859FBDA-EC6A-4F72-AE72-AE50C4916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99939"/>
            <a:ext cx="9143998" cy="587364"/>
          </a:xfrm>
          <a:prstGeom prst="rect">
            <a:avLst/>
          </a:prstGeom>
          <a:noFill/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DF479F3-5E1C-40A2-B213-1DEC9814AAF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571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itchFamily="66" charset="0"/>
              </a:rPr>
              <a:t>Технологический стек </a:t>
            </a:r>
            <a:endParaRPr lang="ru-RU" sz="28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itchFamily="66" charset="0"/>
            </a:endParaRPr>
          </a:p>
        </p:txBody>
      </p:sp>
      <p:sp>
        <p:nvSpPr>
          <p:cNvPr id="2" name="AutoShape 2" descr="Goal Project Management Mind Map, Business Concept Stock Photo, Picture And  Royalty Free Image. Image 37588611.">
            <a:extLst>
              <a:ext uri="{FF2B5EF4-FFF2-40B4-BE49-F238E27FC236}">
                <a16:creationId xmlns:a16="http://schemas.microsoft.com/office/drawing/2014/main" id="{A49591A1-5F64-489B-BF03-42ED706EB7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9246" y="1906983"/>
            <a:ext cx="145154" cy="14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Goal Project Management Mind Map, Business Concept Stock Photo, Picture And  Royalty Free Image. Image 37588611.">
            <a:extLst>
              <a:ext uri="{FF2B5EF4-FFF2-40B4-BE49-F238E27FC236}">
                <a16:creationId xmlns:a16="http://schemas.microsoft.com/office/drawing/2014/main" id="{1D59BB88-53B3-4D39-AB7B-6B1615AA64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31646" y="2059383"/>
            <a:ext cx="145154" cy="14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2" name="Picture 2" descr="Mitigating security risks from emerging technologies">
            <a:extLst>
              <a:ext uri="{FF2B5EF4-FFF2-40B4-BE49-F238E27FC236}">
                <a16:creationId xmlns:a16="http://schemas.microsoft.com/office/drawing/2014/main" id="{36029D64-63D8-4CFD-84E4-7D851DC89A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72" b="4192"/>
          <a:stretch/>
        </p:blipFill>
        <p:spPr bwMode="auto">
          <a:xfrm>
            <a:off x="2068452" y="4281379"/>
            <a:ext cx="5007089" cy="222832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  <a:reflection blurRad="6350" stA="50000" endA="300" endPos="90000" dir="5400000" sy="-100000" algn="bl" rotWithShape="0"/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30FFA0C-03C9-41DD-B70C-8BA32F8BC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7321-B267-4E05-A4B9-C3127F1E2F31}" type="slidenum">
              <a:rPr lang="ru-RU" sz="2400" smtClean="0"/>
              <a:t>6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583879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C:\Users\HostGame\Desktop\3.jpg">
            <a:extLst>
              <a:ext uri="{FF2B5EF4-FFF2-40B4-BE49-F238E27FC236}">
                <a16:creationId xmlns:a16="http://schemas.microsoft.com/office/drawing/2014/main" id="{D8468FC4-0DED-44FA-BE22-457468F1F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-3" y="1691688"/>
            <a:ext cx="9144001" cy="5166312"/>
          </a:xfrm>
          <a:prstGeom prst="rect">
            <a:avLst/>
          </a:prstGeom>
          <a:noFill/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2131960"/>
            <a:ext cx="4896544" cy="4382057"/>
          </a:xfrm>
        </p:spPr>
        <p:txBody>
          <a:bodyPr>
            <a:normAutofit/>
          </a:bodyPr>
          <a:lstStyle/>
          <a:p>
            <a:r>
              <a:rPr lang="ru-RU" dirty="0">
                <a:latin typeface="Monotype Corsiva" panose="03010101010201010101" pitchFamily="66" charset="0"/>
              </a:rPr>
              <a:t>Приложение будет работать следующим образом: </a:t>
            </a:r>
          </a:p>
          <a:p>
            <a:r>
              <a:rPr lang="ru-RU" dirty="0" smtClean="0">
                <a:latin typeface="Monotype Corsiva" panose="03010101010201010101" pitchFamily="66" charset="0"/>
              </a:rPr>
              <a:t>Пользователь подходит к картине и наводит камеру на </a:t>
            </a:r>
            <a:r>
              <a:rPr lang="en-US" dirty="0" smtClean="0">
                <a:latin typeface="Monotype Corsiva" panose="03010101010201010101" pitchFamily="66" charset="0"/>
              </a:rPr>
              <a:t>QR-</a:t>
            </a:r>
            <a:r>
              <a:rPr lang="ru-RU" dirty="0" smtClean="0">
                <a:latin typeface="Monotype Corsiva" panose="03010101010201010101" pitchFamily="66" charset="0"/>
              </a:rPr>
              <a:t>код, расположенный справа от картины</a:t>
            </a:r>
            <a:r>
              <a:rPr lang="en-US" dirty="0" smtClean="0">
                <a:latin typeface="Monotype Corsiva" panose="03010101010201010101" pitchFamily="66" charset="0"/>
              </a:rPr>
              <a:t>;</a:t>
            </a:r>
            <a:endParaRPr lang="ru-RU" dirty="0">
              <a:latin typeface="Monotype Corsiva" panose="03010101010201010101" pitchFamily="66" charset="0"/>
            </a:endParaRPr>
          </a:p>
          <a:p>
            <a:r>
              <a:rPr lang="ru-RU" dirty="0">
                <a:latin typeface="Monotype Corsiva" panose="03010101010201010101" pitchFamily="66" charset="0"/>
              </a:rPr>
              <a:t>После этого всплывает окно с самой картиной, а также с двумя кнопками</a:t>
            </a:r>
            <a:r>
              <a:rPr lang="en-US" dirty="0">
                <a:latin typeface="Monotype Corsiva" panose="03010101010201010101" pitchFamily="66" charset="0"/>
              </a:rPr>
              <a:t>;</a:t>
            </a:r>
            <a:r>
              <a:rPr lang="ru-RU" dirty="0">
                <a:latin typeface="Monotype Corsiva" panose="03010101010201010101" pitchFamily="66" charset="0"/>
              </a:rPr>
              <a:t> </a:t>
            </a:r>
          </a:p>
          <a:p>
            <a:r>
              <a:rPr lang="ru-RU" dirty="0">
                <a:latin typeface="Monotype Corsiva" panose="03010101010201010101" pitchFamily="66" charset="0"/>
              </a:rPr>
              <a:t>При нажатии левой будет показано её текстовое описание, а при нажатии правой - проиграно голосовое описание</a:t>
            </a:r>
          </a:p>
        </p:txBody>
      </p:sp>
      <p:pic>
        <p:nvPicPr>
          <p:cNvPr id="7" name="Picture 5" descr="C:\Users\Сережа\Desktop\middle-white-to-black-gradient.png">
            <a:extLst>
              <a:ext uri="{FF2B5EF4-FFF2-40B4-BE49-F238E27FC236}">
                <a16:creationId xmlns:a16="http://schemas.microsoft.com/office/drawing/2014/main" id="{1859FBDA-EC6A-4F72-AE72-AE50C4916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08520" y="1699939"/>
            <a:ext cx="9361040" cy="587364"/>
          </a:xfrm>
          <a:prstGeom prst="rect">
            <a:avLst/>
          </a:prstGeom>
          <a:noFill/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DF479F3-5E1C-40A2-B213-1DEC9814AAF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571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itchFamily="66" charset="0"/>
              </a:rPr>
              <a:t>Планируемый способ работы</a:t>
            </a:r>
            <a:endParaRPr lang="ru-RU" sz="28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itchFamily="66" charset="0"/>
            </a:endParaRPr>
          </a:p>
        </p:txBody>
      </p:sp>
      <p:sp>
        <p:nvSpPr>
          <p:cNvPr id="2" name="AutoShape 2" descr="Goal Project Management Mind Map, Business Concept Stock Photo, Picture And  Royalty Free Image. Image 37588611.">
            <a:extLst>
              <a:ext uri="{FF2B5EF4-FFF2-40B4-BE49-F238E27FC236}">
                <a16:creationId xmlns:a16="http://schemas.microsoft.com/office/drawing/2014/main" id="{A49591A1-5F64-489B-BF03-42ED706EB7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9246" y="1906983"/>
            <a:ext cx="145154" cy="14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Goal Project Management Mind Map, Business Concept Stock Photo, Picture And  Royalty Free Image. Image 37588611.">
            <a:extLst>
              <a:ext uri="{FF2B5EF4-FFF2-40B4-BE49-F238E27FC236}">
                <a16:creationId xmlns:a16="http://schemas.microsoft.com/office/drawing/2014/main" id="{1D59BB88-53B3-4D39-AB7B-6B1615AA64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31646" y="2059383"/>
            <a:ext cx="145154" cy="14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6" name="Picture 2" descr="A Quick Rundown of the 10 Technologies of the Next Decade - Salesforce  Canada Blog">
            <a:extLst>
              <a:ext uri="{FF2B5EF4-FFF2-40B4-BE49-F238E27FC236}">
                <a16:creationId xmlns:a16="http://schemas.microsoft.com/office/drawing/2014/main" id="{92E092DD-A0D4-453C-B74B-0BD75E92D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092" y="2101680"/>
            <a:ext cx="4158613" cy="217316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  <a:reflection blurRad="88900" stA="50000" endA="300" endPos="90000" dist="50800" dir="5400000" sy="-100000" algn="bl" rotWithShape="0"/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D513BC2-2C74-4AC3-A604-8D580BECC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7321-B267-4E05-A4B9-C3127F1E2F31}" type="slidenum">
              <a:rPr lang="ru-RU" sz="2400" smtClean="0"/>
              <a:t>7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51793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>
            <a:extLst>
              <a:ext uri="{FF2B5EF4-FFF2-40B4-BE49-F238E27FC236}">
                <a16:creationId xmlns:a16="http://schemas.microsoft.com/office/drawing/2014/main" id="{6170D541-F4C5-4AD7-A819-AD9159090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 flipH="1">
            <a:off x="-4" y="0"/>
            <a:ext cx="9144001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34" y="-6892"/>
            <a:ext cx="8304437" cy="6864892"/>
          </a:xfrm>
          <a:effectLst>
            <a:glow rad="101600">
              <a:schemeClr val="bg1">
                <a:alpha val="60000"/>
              </a:schemeClr>
            </a:glow>
            <a:softEdge rad="63500"/>
          </a:effectLst>
        </p:spPr>
      </p:pic>
      <p:pic>
        <p:nvPicPr>
          <p:cNvPr id="6" name="Picture 5" descr="&#10;.&#10;">
            <a:extLst>
              <a:ext uri="{FF2B5EF4-FFF2-40B4-BE49-F238E27FC236}">
                <a16:creationId xmlns:a16="http://schemas.microsoft.com/office/drawing/2014/main" id="{0A4972BD-CAB7-4E64-A0AA-18DD24445801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6200000">
            <a:off x="-4407579" y="2559254"/>
            <a:ext cx="9361040" cy="587364"/>
          </a:xfrm>
          <a:prstGeom prst="rect">
            <a:avLst/>
          </a:prstGeom>
          <a:noFill/>
        </p:spPr>
      </p:pic>
      <p:pic>
        <p:nvPicPr>
          <p:cNvPr id="7" name="Picture 5" descr="&#10;.&#10;">
            <a:extLst>
              <a:ext uri="{FF2B5EF4-FFF2-40B4-BE49-F238E27FC236}">
                <a16:creationId xmlns:a16="http://schemas.microsoft.com/office/drawing/2014/main" id="{3A996AFC-5B06-49D0-8FD0-0241C1B60F33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5400000">
            <a:off x="4190540" y="2847286"/>
            <a:ext cx="9361040" cy="587364"/>
          </a:xfrm>
          <a:prstGeom prst="rect">
            <a:avLst/>
          </a:prstGeom>
          <a:noFill/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C330757-C8FC-49F6-BFE4-50D40606C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7321-B267-4E05-A4B9-C3127F1E2F3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080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>
            <a:extLst>
              <a:ext uri="{FF2B5EF4-FFF2-40B4-BE49-F238E27FC236}">
                <a16:creationId xmlns:a16="http://schemas.microsoft.com/office/drawing/2014/main" id="{6170D541-F4C5-4AD7-A819-AD9159090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0800000" flipH="1">
            <a:off x="-4" y="0"/>
            <a:ext cx="9144001" cy="6858000"/>
          </a:xfrm>
          <a:prstGeom prst="rect">
            <a:avLst/>
          </a:prstGeom>
          <a:noFill/>
        </p:spPr>
      </p:pic>
      <p:pic>
        <p:nvPicPr>
          <p:cNvPr id="6" name="Picture 5" descr="&#10;.&#10;">
            <a:extLst>
              <a:ext uri="{FF2B5EF4-FFF2-40B4-BE49-F238E27FC236}">
                <a16:creationId xmlns:a16="http://schemas.microsoft.com/office/drawing/2014/main" id="{0A4972BD-CAB7-4E64-A0AA-18DD24445801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6200000">
            <a:off x="-4407579" y="2559254"/>
            <a:ext cx="9361040" cy="587364"/>
          </a:xfrm>
          <a:prstGeom prst="rect">
            <a:avLst/>
          </a:prstGeom>
          <a:noFill/>
        </p:spPr>
      </p:pic>
      <p:pic>
        <p:nvPicPr>
          <p:cNvPr id="7" name="Picture 5" descr="&#10;.&#10;">
            <a:extLst>
              <a:ext uri="{FF2B5EF4-FFF2-40B4-BE49-F238E27FC236}">
                <a16:creationId xmlns:a16="http://schemas.microsoft.com/office/drawing/2014/main" id="{3A996AFC-5B06-49D0-8FD0-0241C1B60F33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5400000">
            <a:off x="4190540" y="2847286"/>
            <a:ext cx="9361040" cy="587364"/>
          </a:xfrm>
          <a:prstGeom prst="rect">
            <a:avLst/>
          </a:prstGeom>
          <a:noFill/>
        </p:spPr>
      </p:pic>
      <p:sp>
        <p:nvSpPr>
          <p:cNvPr id="5" name="Объект 4">
            <a:extLst>
              <a:ext uri="{FF2B5EF4-FFF2-40B4-BE49-F238E27FC236}">
                <a16:creationId xmlns:a16="http://schemas.microsoft.com/office/drawing/2014/main" id="{9247215A-F55A-413B-BBB2-4B6C9B5A7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" name="Объект 7">
            <a:extLst>
              <a:ext uri="{FF2B5EF4-FFF2-40B4-BE49-F238E27FC236}">
                <a16:creationId xmlns:a16="http://schemas.microsoft.com/office/drawing/2014/main" id="{07A927AC-8AB4-4E66-8CF8-98B0E137F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21" y="-2589"/>
            <a:ext cx="2937598" cy="5343506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  <a:reflection blurRad="127000" stA="50000" endA="295" endPos="92000" dist="101600" dir="5400000" sy="-100000" algn="bl" rotWithShape="0"/>
            <a:softEdge rad="3175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FADB8D3-5D54-43EA-B2AE-B57CC07B13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77" y="-4350"/>
            <a:ext cx="2979274" cy="533203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  <a:reflection blurRad="127000" stA="50000" endA="295" endPos="92000" dist="101600" dir="5400000" sy="-100000" algn="bl" rotWithShape="0"/>
            <a:softEdge rad="3175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E348293-40C3-428A-BD2A-E305DCACD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764" y="-21951"/>
            <a:ext cx="3049761" cy="533203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  <a:reflection blurRad="127000" stA="50000" endA="295" endPos="92000" dist="101600" dir="5400000" sy="-100000" algn="bl" rotWithShape="0"/>
            <a:softEdge rad="31750"/>
          </a:effec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AB70E1D-3511-4F56-90C4-FCD51D09E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7321-B267-4E05-A4B9-C3127F1E2F31}" type="slidenum">
              <a:rPr lang="ru-RU" sz="2400" smtClean="0"/>
              <a:t>9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84426439"/>
      </p:ext>
    </p:extLst>
  </p:cSld>
  <p:clrMapOvr>
    <a:masterClrMapping/>
  </p:clrMapOvr>
</p:sld>
</file>

<file path=ppt/theme/theme1.xml><?xml version="1.0" encoding="utf-8"?>
<a:theme xmlns:a="http://schemas.openxmlformats.org/drawingml/2006/main" name="Глубина">
  <a:themeElements>
    <a:clrScheme name="Глубина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Глубина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убина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TM04033923[[fn=Глубина]]</Template>
  <TotalTime>730</TotalTime>
  <Words>346</Words>
  <Application>Microsoft Office PowerPoint</Application>
  <PresentationFormat>Экран (4:3)</PresentationFormat>
  <Paragraphs>56</Paragraphs>
  <Slides>14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Corbel</vt:lpstr>
      <vt:lpstr>Monotype Corsiva</vt:lpstr>
      <vt:lpstr>Глубина</vt:lpstr>
      <vt:lpstr> VR/AR-приложение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«Чат-бот «Первокурсник» - FAQ для новичков»</dc:title>
  <dc:creator>Stanislav V Grigorev</dc:creator>
  <cp:lastModifiedBy>Шавкат Шарипов</cp:lastModifiedBy>
  <cp:revision>122</cp:revision>
  <dcterms:created xsi:type="dcterms:W3CDTF">2021-10-03T04:35:22Z</dcterms:created>
  <dcterms:modified xsi:type="dcterms:W3CDTF">2022-04-11T06:13:01Z</dcterms:modified>
</cp:coreProperties>
</file>